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25" r:id="rId3"/>
    <p:sldId id="327" r:id="rId4"/>
    <p:sldId id="333" r:id="rId5"/>
    <p:sldId id="323" r:id="rId6"/>
    <p:sldId id="307" r:id="rId7"/>
    <p:sldId id="308" r:id="rId8"/>
    <p:sldId id="309" r:id="rId9"/>
    <p:sldId id="310" r:id="rId10"/>
    <p:sldId id="311" r:id="rId11"/>
    <p:sldId id="318" r:id="rId12"/>
    <p:sldId id="312" r:id="rId13"/>
    <p:sldId id="313" r:id="rId14"/>
    <p:sldId id="314" r:id="rId15"/>
    <p:sldId id="315" r:id="rId16"/>
    <p:sldId id="316" r:id="rId17"/>
    <p:sldId id="321" r:id="rId18"/>
    <p:sldId id="319" r:id="rId19"/>
    <p:sldId id="322" r:id="rId20"/>
    <p:sldId id="294" r:id="rId21"/>
    <p:sldId id="295" r:id="rId22"/>
    <p:sldId id="329" r:id="rId23"/>
    <p:sldId id="330" r:id="rId24"/>
    <p:sldId id="297" r:id="rId25"/>
    <p:sldId id="331" r:id="rId26"/>
    <p:sldId id="332"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4129CF-02A1-456F-873B-DA08CD455D24}">
          <p14:sldIdLst>
            <p14:sldId id="257"/>
            <p14:sldId id="325"/>
            <p14:sldId id="327"/>
            <p14:sldId id="333"/>
            <p14:sldId id="323"/>
            <p14:sldId id="307"/>
            <p14:sldId id="308"/>
            <p14:sldId id="309"/>
            <p14:sldId id="310"/>
            <p14:sldId id="311"/>
            <p14:sldId id="318"/>
            <p14:sldId id="312"/>
            <p14:sldId id="313"/>
            <p14:sldId id="314"/>
            <p14:sldId id="315"/>
            <p14:sldId id="316"/>
            <p14:sldId id="321"/>
            <p14:sldId id="319"/>
            <p14:sldId id="322"/>
            <p14:sldId id="294"/>
            <p14:sldId id="295"/>
            <p14:sldId id="329"/>
            <p14:sldId id="330"/>
            <p14:sldId id="297"/>
            <p14:sldId id="331"/>
            <p14:sldId id="3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93383" autoAdjust="0"/>
  </p:normalViewPr>
  <p:slideViewPr>
    <p:cSldViewPr>
      <p:cViewPr varScale="1">
        <p:scale>
          <a:sx n="67" d="100"/>
          <a:sy n="67" d="100"/>
        </p:scale>
        <p:origin x="1096"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3075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958294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133831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276675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511802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3616511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1807440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1268494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3673284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13918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1462054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77324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2199269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424513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450306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21283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can write a</a:t>
            </a:r>
            <a:r>
              <a:rPr lang="en-US" baseline="0" dirty="0" smtClean="0"/>
              <a:t> contract and some examples.</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1819125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129998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506775-EE30-4E22-A4E9-3B39D878CF4F}"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5C0EF-4C1C-49B8-A929-E453BB40AA18}"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0519-E106-4A06-883A-14CD40355CFA}"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B319D-8753-44E5-85BA-F77377D862C9}"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F0ACC5-F90B-4272-8B0D-C08ECE1CC233}"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5953F0-5F76-4C4A-AC89-A8BA349703FB}"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87BC3-8650-4729-8E01-7F7385E67B24}" type="datetime1">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989BE-671E-4713-A5A1-3146697DBB00}" type="datetime1">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DCD0E-EDBC-4069-B977-22E0BDC82A55}" type="datetime1">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D871E-A82E-44C5-BED2-4BE4B6B6017B}"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ACD60-540B-4F0A-AA44-99F85D495D34}"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F06AB-4636-4168-A93A-7B7D41B341DF}" type="datetime1">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3.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Sometimes Structural Recursion Isn't Enough</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8.1</a:t>
            </a:r>
          </a:p>
          <a:p>
            <a:endParaRPr lang="en-US" dirty="0" smtClean="0"/>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2012-2013</a:t>
              </a:r>
            </a:p>
            <a:p>
              <a:r>
                <a:rPr lang="en-US" sz="1000" dirty="0" smtClean="0"/>
                <a:t>This work is licensed under a </a:t>
              </a:r>
              <a:r>
                <a:rPr lang="en-US" sz="1000" dirty="0" smtClean="0">
                  <a:hlinkClick r:id="rId5"/>
                </a:rPr>
                <a:t>Creative Commons Attribution-</a:t>
              </a:r>
              <a:r>
                <a:rPr lang="en-US" sz="1000" dirty="0" err="1" smtClean="0">
                  <a:hlinkClick r:id="rId5"/>
                </a:rPr>
                <a:t>NonCommercial</a:t>
              </a:r>
              <a:r>
                <a:rPr lang="en-US" sz="1000" dirty="0" smtClean="0">
                  <a:hlinkClick r:id="rId5"/>
                </a:rPr>
                <a:t> 3.0 </a:t>
              </a:r>
              <a:r>
                <a:rPr lang="en-US" sz="1000" dirty="0" err="1" smtClean="0">
                  <a:hlinkClick r:id="rId5"/>
                </a:rPr>
                <a:t>Unported</a:t>
              </a:r>
              <a:r>
                <a:rPr lang="en-US" sz="1000" dirty="0" smtClean="0">
                  <a:hlinkClick r:id="rId5"/>
                </a:rPr>
                <a:t>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Definitions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Consolas" pitchFamily="49" charset="0"/>
                <a:cs typeface="Consolas" pitchFamily="49" charset="0"/>
              </a:rPr>
              <a:t>;; An Atom is one of</a:t>
            </a:r>
          </a:p>
          <a:p>
            <a:pPr>
              <a:buNone/>
            </a:pPr>
            <a:r>
              <a:rPr lang="en-US" b="1" dirty="0" smtClean="0">
                <a:latin typeface="Consolas" pitchFamily="49" charset="0"/>
                <a:cs typeface="Consolas" pitchFamily="49" charset="0"/>
              </a:rPr>
              <a:t>;; -- a Number</a:t>
            </a:r>
          </a:p>
          <a:p>
            <a:pPr>
              <a:buNone/>
            </a:pPr>
            <a:r>
              <a:rPr lang="en-US" b="1" dirty="0" smtClean="0">
                <a:latin typeface="Consolas" pitchFamily="49" charset="0"/>
                <a:cs typeface="Consolas" pitchFamily="49" charset="0"/>
              </a:rPr>
              <a:t>;; -- a Symbol</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An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 an Atom</a:t>
            </a:r>
          </a:p>
          <a:p>
            <a:pPr>
              <a:buNone/>
            </a:pPr>
            <a:r>
              <a:rPr lang="en-US" b="1" dirty="0" smtClean="0">
                <a:latin typeface="Consolas" pitchFamily="49" charset="0"/>
                <a:cs typeface="Consolas" pitchFamily="49" charset="0"/>
              </a:rPr>
              <a:t>;; -- a </a:t>
            </a:r>
            <a:r>
              <a:rPr lang="en-US" b="1" dirty="0" err="1" smtClean="0">
                <a:latin typeface="Consolas" pitchFamily="49" charset="0"/>
                <a:cs typeface="Consolas" pitchFamily="49" charset="0"/>
              </a:rPr>
              <a:t>ListOfSexpOfAtom</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 </a:t>
            </a:r>
            <a:r>
              <a:rPr lang="en-US" b="1" dirty="0" err="1" smtClean="0">
                <a:latin typeface="Consolas" pitchFamily="49" charset="0"/>
                <a:cs typeface="Consolas" pitchFamily="49" charset="0"/>
              </a:rPr>
              <a:t>ListOfSexpOfAtom</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 empty</a:t>
            </a:r>
          </a:p>
          <a:p>
            <a:pPr>
              <a:buNone/>
            </a:pPr>
            <a:r>
              <a:rPr lang="en-US" b="1" dirty="0" smtClean="0">
                <a:latin typeface="Consolas" pitchFamily="49" charset="0"/>
                <a:cs typeface="Consolas" pitchFamily="49" charset="0"/>
              </a:rPr>
              <a:t>;; -- (cons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ListOfSexpOfAtom</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 name="Rectangle 3"/>
          <p:cNvSpPr/>
          <p:nvPr/>
        </p:nvSpPr>
        <p:spPr>
          <a:xfrm>
            <a:off x="5943600" y="1371600"/>
            <a:ext cx="243840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a formal data definition for the inputs to our function.</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Consolas" pitchFamily="49" charset="0"/>
                <a:cs typeface="Consolas" pitchFamily="49" charset="0"/>
              </a:rPr>
              <a:t>(define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-fn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[(atom?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[else (... (los-fn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(define (los-fn los)</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los) ...]</a:t>
            </a:r>
          </a:p>
          <a:p>
            <a:pPr>
              <a:buNone/>
            </a:pPr>
            <a:r>
              <a:rPr lang="en-US" b="1" dirty="0" smtClean="0">
                <a:latin typeface="Consolas" pitchFamily="49" charset="0"/>
                <a:cs typeface="Consolas" pitchFamily="49" charset="0"/>
              </a:rPr>
              <a:t>    [else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-fn (first los))</a:t>
            </a:r>
          </a:p>
          <a:p>
            <a:pPr>
              <a:buNone/>
            </a:pPr>
            <a:r>
              <a:rPr lang="en-US" b="1" dirty="0" smtClean="0">
                <a:latin typeface="Consolas" pitchFamily="49" charset="0"/>
                <a:cs typeface="Consolas" pitchFamily="49" charset="0"/>
              </a:rPr>
              <a:t>               (los-fn (rest los)))]))</a:t>
            </a:r>
            <a:endParaRPr lang="en-US" b="1" dirty="0">
              <a:latin typeface="Consolas" pitchFamily="49" charset="0"/>
              <a:cs typeface="Consolas" pitchFamily="49" charset="0"/>
            </a:endParaRPr>
          </a:p>
        </p:txBody>
      </p:sp>
      <p:sp>
        <p:nvSpPr>
          <p:cNvPr id="4" name="Rectangle 3"/>
          <p:cNvSpPr/>
          <p:nvPr/>
        </p:nvSpPr>
        <p:spPr>
          <a:xfrm>
            <a:off x="6400800" y="1219200"/>
            <a:ext cx="2209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smtClean="0"/>
              <a:t>And </a:t>
            </a:r>
            <a:r>
              <a:rPr lang="en-US" sz="2000" dirty="0"/>
              <a:t>the templates to go with it.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and Examples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Consolas" pitchFamily="49" charset="0"/>
                <a:cs typeface="Consolas" pitchFamily="49" charset="0"/>
              </a:rPr>
              <a:t>decode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DiffExp</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(- 3 5)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(- 2 (- 3 5))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2 </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(- 2 4) (- 3 5)) </a:t>
            </a:r>
          </a:p>
          <a:p>
            <a:pPr>
              <a:buNone/>
            </a:pPr>
            <a:r>
              <a:rPr lang="en-US" b="1" dirty="0" smtClean="0">
                <a:latin typeface="Consolas" pitchFamily="49" charset="0"/>
                <a:cs typeface="Consolas" pitchFamily="49" charset="0"/>
              </a:rPr>
              <a:t>  =&gt;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2 4)</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3 5))</a:t>
            </a:r>
          </a:p>
          <a:p>
            <a:pPr>
              <a:buNone/>
            </a:pP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Umm, but not every </a:t>
            </a:r>
            <a:r>
              <a:rPr lang="en-US" dirty="0" err="1" smtClean="0"/>
              <a:t>SexpOfAtom</a:t>
            </a:r>
            <a:r>
              <a:rPr lang="en-US" dirty="0" smtClean="0"/>
              <a:t> corresponds to a </a:t>
            </a:r>
            <a:r>
              <a:rPr lang="en-US" dirty="0" err="1" smtClean="0"/>
              <a:t>diffexp</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(- 3)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(+ 3 5)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(+ 3 5) 5)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((1))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((- 2 3) (- 1 0))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(- 3 5 7)           does not correspond to any </a:t>
            </a:r>
            <a:r>
              <a:rPr lang="en-US" sz="2000" b="1" dirty="0" err="1" smtClean="0">
                <a:latin typeface="Consolas" pitchFamily="49" charset="0"/>
                <a:cs typeface="Consolas" pitchFamily="49" charset="0"/>
              </a:rPr>
              <a:t>diffexp</a:t>
            </a:r>
            <a:endParaRPr lang="en-US" sz="2000" b="1" dirty="0" smtClean="0">
              <a:latin typeface="Consolas" pitchFamily="49" charset="0"/>
              <a:cs typeface="Consolas" pitchFamily="49" charset="0"/>
            </a:endParaRPr>
          </a:p>
          <a:p>
            <a:pPr>
              <a:buNone/>
            </a:pPr>
            <a:endParaRPr lang="en-US" sz="2000" b="1" dirty="0">
              <a:latin typeface="Consolas" pitchFamily="49" charset="0"/>
              <a:cs typeface="Consolas" pitchFamily="49" charset="0"/>
            </a:endParaRPr>
          </a:p>
        </p:txBody>
      </p:sp>
      <p:sp>
        <p:nvSpPr>
          <p:cNvPr id="4" name="Rectangle 3"/>
          <p:cNvSpPr/>
          <p:nvPr/>
        </p:nvSpPr>
        <p:spPr>
          <a:xfrm>
            <a:off x="4343400" y="4495800"/>
            <a:ext cx="4038600" cy="1371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But here are some other inputs that are legal according to our contract.  None of these is the human-friendly representation of any diff-exp.</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Contract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Consolas" pitchFamily="49" charset="0"/>
                <a:cs typeface="Consolas" pitchFamily="49" charset="0"/>
              </a:rPr>
              <a:t>;; A Maybe&lt;X&gt; is one of</a:t>
            </a:r>
          </a:p>
          <a:p>
            <a:pPr>
              <a:buNone/>
            </a:pPr>
            <a:r>
              <a:rPr lang="en-US" b="1" dirty="0" smtClean="0">
                <a:latin typeface="Consolas" pitchFamily="49" charset="0"/>
                <a:cs typeface="Consolas" pitchFamily="49" charset="0"/>
              </a:rPr>
              <a:t>;; -- false</a:t>
            </a:r>
          </a:p>
          <a:p>
            <a:pPr>
              <a:buNone/>
            </a:pPr>
            <a:r>
              <a:rPr lang="en-US" b="1" dirty="0" smtClean="0">
                <a:latin typeface="Consolas" pitchFamily="49" charset="0"/>
                <a:cs typeface="Consolas" pitchFamily="49" charset="0"/>
              </a:rPr>
              <a:t>;; -- X</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(maybe-x-fn </a:t>
            </a:r>
            <a:r>
              <a:rPr lang="en-US" b="1" dirty="0" err="1" smtClean="0">
                <a:latin typeface="Consolas" pitchFamily="49" charset="0"/>
                <a:cs typeface="Consolas" pitchFamily="49" charset="0"/>
              </a:rPr>
              <a:t>mx</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[(false? </a:t>
            </a:r>
            <a:r>
              <a:rPr lang="en-US" b="1" dirty="0" err="1" smtClean="0">
                <a:latin typeface="Consolas" pitchFamily="49" charset="0"/>
                <a:cs typeface="Consolas" pitchFamily="49" charset="0"/>
              </a:rPr>
              <a:t>mx</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[else (... </a:t>
            </a:r>
            <a:r>
              <a:rPr lang="en-US" b="1" dirty="0" err="1" smtClean="0">
                <a:latin typeface="Consolas" pitchFamily="49" charset="0"/>
                <a:cs typeface="Consolas" pitchFamily="49" charset="0"/>
              </a:rPr>
              <a:t>mx</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decode </a:t>
            </a:r>
          </a:p>
          <a:p>
            <a:pPr>
              <a:buNone/>
            </a:pP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solidFill>
                  <a:srgbClr val="FF0000"/>
                </a:solidFill>
                <a:latin typeface="Consolas" pitchFamily="49" charset="0"/>
                <a:cs typeface="Consolas" pitchFamily="49" charset="0"/>
              </a:rPr>
              <a:t>MaybeDiffExp</a:t>
            </a:r>
            <a:endParaRPr lang="en-US" b="1" dirty="0" smtClean="0">
              <a:solidFill>
                <a:srgbClr val="FF0000"/>
              </a:solidFill>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Rectangle 3"/>
          <p:cNvSpPr/>
          <p:nvPr/>
        </p:nvSpPr>
        <p:spPr>
          <a:xfrm>
            <a:off x="5562600" y="1905000"/>
            <a:ext cx="2895600" cy="3200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To account for this, we change our contract to produce a </a:t>
            </a:r>
            <a:r>
              <a:rPr lang="en-US" sz="2000" b="1" dirty="0" err="1" smtClean="0"/>
              <a:t>MaybeDiffExp</a:t>
            </a:r>
            <a:r>
              <a:rPr lang="en-US" sz="2000" dirty="0" smtClean="0"/>
              <a:t> </a:t>
            </a:r>
            <a:r>
              <a:rPr lang="en-US" sz="2000" dirty="0"/>
              <a:t>instead of a </a:t>
            </a:r>
            <a:r>
              <a:rPr lang="en-US" sz="2000" b="1" dirty="0" err="1"/>
              <a:t>DiffExp</a:t>
            </a:r>
            <a:r>
              <a:rPr lang="en-US" sz="2000" dirty="0"/>
              <a:t>.</a:t>
            </a:r>
          </a:p>
          <a:p>
            <a:r>
              <a:rPr lang="en-US" sz="2000" dirty="0"/>
              <a:t>If the </a:t>
            </a:r>
            <a:r>
              <a:rPr lang="en-US" sz="2000" b="1" dirty="0" err="1"/>
              <a:t>SexpOfAtom</a:t>
            </a:r>
            <a:r>
              <a:rPr lang="en-US" sz="2000" dirty="0"/>
              <a:t> doesn't correspond to any </a:t>
            </a:r>
            <a:r>
              <a:rPr lang="en-US" sz="2000" b="1" dirty="0" err="1" smtClean="0"/>
              <a:t>DiffExp</a:t>
            </a:r>
            <a:r>
              <a:rPr lang="en-US" sz="2000" dirty="0"/>
              <a:t>, we'll have our decode function return </a:t>
            </a:r>
            <a:r>
              <a:rPr lang="en-US" sz="2000" b="1" dirty="0"/>
              <a:t>false</a:t>
            </a:r>
            <a:r>
              <a:rPr lang="en-US" sz="2000" dirty="0"/>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(1)</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latin typeface="Consolas" pitchFamily="49" charset="0"/>
                <a:cs typeface="Consolas" pitchFamily="49" charset="0"/>
              </a:rPr>
              <a:t>;; decode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MaybeDiffExp</a:t>
            </a: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Algorithm: if the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looks like a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the top level,</a:t>
            </a:r>
          </a:p>
          <a:p>
            <a:pPr>
              <a:buNone/>
            </a:pPr>
            <a:r>
              <a:rPr lang="en-US" b="1" dirty="0" smtClean="0">
                <a:latin typeface="Consolas" pitchFamily="49" charset="0"/>
                <a:cs typeface="Consolas" pitchFamily="49" charset="0"/>
              </a:rPr>
              <a:t>;; recur, otherwise return false.  If either recursion fails, return</a:t>
            </a:r>
          </a:p>
          <a:p>
            <a:pPr>
              <a:buNone/>
            </a:pPr>
            <a:r>
              <a:rPr lang="en-US" b="1" dirty="0" smtClean="0">
                <a:latin typeface="Consolas" pitchFamily="49" charset="0"/>
                <a:cs typeface="Consolas" pitchFamily="49" charset="0"/>
              </a:rPr>
              <a:t>;; false.  If both recursions succeed, return the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(define (decode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[(number?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(local</a:t>
            </a:r>
          </a:p>
          <a:p>
            <a:pPr>
              <a:buNone/>
            </a:pPr>
            <a:r>
              <a:rPr lang="en-US" b="1" dirty="0" smtClean="0">
                <a:latin typeface="Consolas" pitchFamily="49" charset="0"/>
                <a:cs typeface="Consolas" pitchFamily="49" charset="0"/>
              </a:rPr>
              <a:t>       ((define operand1 (decode (second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(define operand2 (decode (third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(if (and (succeeded? operand1)</a:t>
            </a:r>
          </a:p>
          <a:p>
            <a:pPr>
              <a:buNone/>
            </a:pPr>
            <a:r>
              <a:rPr lang="en-US" b="1" dirty="0" smtClean="0">
                <a:latin typeface="Consolas" pitchFamily="49" charset="0"/>
                <a:cs typeface="Consolas" pitchFamily="49" charset="0"/>
              </a:rPr>
              <a:t>                (succeeded? operand2))</a:t>
            </a:r>
          </a:p>
          <a:p>
            <a:pPr>
              <a:buNone/>
            </a:pPr>
            <a:r>
              <a:rPr lang="en-US" b="1" dirty="0" smtClean="0">
                <a:latin typeface="Consolas" pitchFamily="49" charset="0"/>
                <a:cs typeface="Consolas" pitchFamily="49" charset="0"/>
              </a:rPr>
              <a:t>           (make-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operand1 operand2)</a:t>
            </a:r>
          </a:p>
          <a:p>
            <a:pPr>
              <a:buNone/>
            </a:pPr>
            <a:r>
              <a:rPr lang="en-US" b="1" dirty="0" smtClean="0">
                <a:latin typeface="Consolas" pitchFamily="49" charset="0"/>
                <a:cs typeface="Consolas" pitchFamily="49" charset="0"/>
              </a:rPr>
              <a:t>           false))]</a:t>
            </a:r>
          </a:p>
          <a:p>
            <a:pPr>
              <a:buNone/>
            </a:pPr>
            <a:r>
              <a:rPr lang="en-US" b="1" dirty="0" smtClean="0">
                <a:latin typeface="Consolas" pitchFamily="49" charset="0"/>
                <a:cs typeface="Consolas" pitchFamily="49" charset="0"/>
              </a:rPr>
              <a:t>    [else false]))</a:t>
            </a:r>
            <a:endParaRPr lang="en-US" b="1" dirty="0">
              <a:latin typeface="Consolas" pitchFamily="49" charset="0"/>
              <a:cs typeface="Consolas" pitchFamily="49" charset="0"/>
            </a:endParaRPr>
          </a:p>
        </p:txBody>
      </p:sp>
      <p:sp>
        <p:nvSpPr>
          <p:cNvPr id="4" name="Rectangle 3"/>
          <p:cNvSpPr/>
          <p:nvPr/>
        </p:nvSpPr>
        <p:spPr>
          <a:xfrm>
            <a:off x="4343400" y="5791200"/>
            <a:ext cx="4495800" cy="457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Now we can write the function definition.  </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(2)</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Consolas" pitchFamily="49" charset="0"/>
                <a:cs typeface="Consolas" pitchFamily="49" charset="0"/>
              </a:rPr>
              <a:t>;;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SexpOfAtom</a:t>
            </a:r>
            <a:r>
              <a:rPr lang="en-US" b="1" dirty="0" smtClean="0">
                <a:latin typeface="Consolas" pitchFamily="49" charset="0"/>
                <a:cs typeface="Consolas" pitchFamily="49" charset="0"/>
              </a:rPr>
              <a:t> -&gt; Boolean</a:t>
            </a:r>
          </a:p>
          <a:p>
            <a:pPr>
              <a:buNone/>
            </a:pPr>
            <a:r>
              <a:rPr lang="en-US" b="1" dirty="0" smtClean="0">
                <a:latin typeface="Consolas" pitchFamily="49" charset="0"/>
                <a:cs typeface="Consolas" pitchFamily="49" charset="0"/>
              </a:rPr>
              <a:t>;; WHERE: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is not a number.</a:t>
            </a:r>
          </a:p>
          <a:p>
            <a:pPr>
              <a:buNone/>
            </a:pPr>
            <a:r>
              <a:rPr lang="en-US" b="1" dirty="0" smtClean="0">
                <a:latin typeface="Consolas" pitchFamily="49" charset="0"/>
                <a:cs typeface="Consolas" pitchFamily="49" charset="0"/>
              </a:rPr>
              <a:t>;; RETURNS: true </a:t>
            </a:r>
            <a:r>
              <a:rPr lang="en-US" b="1" dirty="0" err="1" smtClean="0">
                <a:latin typeface="Consolas" pitchFamily="49" charset="0"/>
                <a:cs typeface="Consolas" pitchFamily="49" charset="0"/>
              </a:rPr>
              <a:t>iff</a:t>
            </a:r>
            <a:r>
              <a:rPr lang="en-US" b="1" dirty="0" smtClean="0">
                <a:latin typeface="Consolas" pitchFamily="49" charset="0"/>
                <a:cs typeface="Consolas" pitchFamily="49" charset="0"/>
              </a:rPr>
              <a:t> the top level of the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looks like</a:t>
            </a:r>
          </a:p>
          <a:p>
            <a:pPr>
              <a:buNone/>
            </a:pPr>
            <a:r>
              <a:rPr lang="en-US" b="1" dirty="0" smtClean="0">
                <a:latin typeface="Consolas" pitchFamily="49" charset="0"/>
                <a:cs typeface="Consolas" pitchFamily="49" charset="0"/>
              </a:rPr>
              <a:t>;;   a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the top level, a representation of a </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must be either a number or a list of</a:t>
            </a:r>
          </a:p>
          <a:p>
            <a:pPr>
              <a:buNone/>
            </a:pPr>
            <a:r>
              <a:rPr lang="en-US" b="1" dirty="0" smtClean="0">
                <a:latin typeface="Consolas" pitchFamily="49" charset="0"/>
                <a:cs typeface="Consolas" pitchFamily="49" charset="0"/>
              </a:rPr>
              <a:t>;; exactly 3 elements, beginning with the symbol -</a:t>
            </a:r>
          </a:p>
          <a:p>
            <a:pPr>
              <a:buNone/>
            </a:pPr>
            <a:r>
              <a:rPr lang="en-US" b="1" dirty="0" smtClean="0">
                <a:latin typeface="Consolas" pitchFamily="49" charset="0"/>
                <a:cs typeface="Consolas" pitchFamily="49" charset="0"/>
              </a:rPr>
              <a:t>;; STRATEGY: function composition</a:t>
            </a:r>
          </a:p>
          <a:p>
            <a:pPr>
              <a:buNone/>
            </a:pPr>
            <a:r>
              <a:rPr lang="en-US" b="1" dirty="0" smtClean="0">
                <a:latin typeface="Consolas" pitchFamily="49" charset="0"/>
                <a:cs typeface="Consolas" pitchFamily="49" charset="0"/>
              </a:rPr>
              <a:t>(define (looks-like-</a:t>
            </a:r>
            <a:r>
              <a:rPr lang="en-US" b="1" dirty="0" err="1" smtClean="0">
                <a:latin typeface="Consolas" pitchFamily="49" charset="0"/>
                <a:cs typeface="Consolas" pitchFamily="49" charset="0"/>
              </a:rPr>
              <a:t>diffexp</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(and</a:t>
            </a:r>
          </a:p>
          <a:p>
            <a:pPr>
              <a:buNone/>
            </a:pPr>
            <a:r>
              <a:rPr lang="en-US" b="1" dirty="0" smtClean="0">
                <a:latin typeface="Consolas" pitchFamily="49" charset="0"/>
                <a:cs typeface="Consolas" pitchFamily="49" charset="0"/>
              </a:rPr>
              <a:t>   (list?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 at this point we know that</a:t>
            </a:r>
          </a:p>
          <a:p>
            <a:pPr>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is a list</a:t>
            </a:r>
          </a:p>
          <a:p>
            <a:pPr>
              <a:buNone/>
            </a:pPr>
            <a:r>
              <a:rPr lang="en-US" b="1" dirty="0" smtClean="0">
                <a:latin typeface="Consolas" pitchFamily="49" charset="0"/>
                <a:cs typeface="Consolas" pitchFamily="49" charset="0"/>
              </a:rPr>
              <a:t>   (= (length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3)</a:t>
            </a:r>
          </a:p>
          <a:p>
            <a:pPr>
              <a:buNone/>
            </a:pPr>
            <a:r>
              <a:rPr lang="en-US" b="1" dirty="0" smtClean="0">
                <a:latin typeface="Consolas" pitchFamily="49" charset="0"/>
                <a:cs typeface="Consolas" pitchFamily="49" charset="0"/>
              </a:rPr>
              <a:t>   (equal? (first </a:t>
            </a:r>
            <a:r>
              <a:rPr lang="en-US" b="1" dirty="0" err="1" smtClean="0">
                <a:latin typeface="Consolas" pitchFamily="49" charset="0"/>
                <a:cs typeface="Consolas" pitchFamily="49" charset="0"/>
              </a:rPr>
              <a:t>sexp</a:t>
            </a:r>
            <a:r>
              <a:rPr lang="en-US" b="1" dirty="0" smtClean="0">
                <a:latin typeface="Consolas" pitchFamily="49" charset="0"/>
                <a:cs typeface="Consolas" pitchFamily="49" charset="0"/>
              </a:rPr>
              <a:t>) '-)))</a:t>
            </a:r>
            <a:endParaRPr lang="en-US" b="1" dirty="0">
              <a:latin typeface="Consolas" pitchFamily="49" charset="0"/>
              <a:cs typeface="Consolas" pitchFamily="49" charset="0"/>
            </a:endParaRPr>
          </a:p>
        </p:txBody>
      </p:sp>
      <p:sp>
        <p:nvSpPr>
          <p:cNvPr id="4" name="Rectangle 3"/>
          <p:cNvSpPr/>
          <p:nvPr/>
        </p:nvSpPr>
        <p:spPr>
          <a:xfrm>
            <a:off x="5715000" y="3886200"/>
            <a:ext cx="3048000" cy="2667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In this function definition, we add an invariant (the </a:t>
            </a:r>
            <a:r>
              <a:rPr lang="en-US" sz="1600" b="1" dirty="0"/>
              <a:t>WHERE</a:t>
            </a:r>
            <a:r>
              <a:rPr lang="en-US" sz="1600" dirty="0"/>
              <a:t> clause) to record the assumption that our input is not merely an </a:t>
            </a:r>
            <a:r>
              <a:rPr lang="en-US" sz="1600" b="1" dirty="0" err="1"/>
              <a:t>SexpOfAtom</a:t>
            </a:r>
            <a:r>
              <a:rPr lang="en-US" sz="1600" dirty="0"/>
              <a:t>, but is rather an </a:t>
            </a:r>
            <a:r>
              <a:rPr lang="en-US" sz="1600" b="1" dirty="0" err="1"/>
              <a:t>SexpOfAtom</a:t>
            </a:r>
            <a:r>
              <a:rPr lang="en-US" sz="1600" dirty="0"/>
              <a:t> that is not a number.  We know this assumption is true, because </a:t>
            </a:r>
            <a:r>
              <a:rPr lang="en-US" sz="1600" b="1" dirty="0"/>
              <a:t>looks-like-</a:t>
            </a:r>
            <a:r>
              <a:rPr lang="en-US" sz="1600" b="1" dirty="0" err="1"/>
              <a:t>diffexp</a:t>
            </a:r>
            <a:r>
              <a:rPr lang="en-US" sz="1600" b="1" dirty="0"/>
              <a:t>?</a:t>
            </a:r>
            <a:r>
              <a:rPr lang="en-US" sz="1600" dirty="0"/>
              <a:t> is only called after </a:t>
            </a:r>
            <a:r>
              <a:rPr lang="en-US" sz="1600" b="1" dirty="0"/>
              <a:t>number? </a:t>
            </a:r>
            <a:r>
              <a:rPr lang="en-US" sz="1600" dirty="0"/>
              <a:t>fails.</a:t>
            </a:r>
            <a:endParaRPr lang="en-US" sz="1600" dirty="0" smtClean="0">
              <a:solidFill>
                <a:schemeClr val="tx1"/>
              </a:solidFill>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 (3)</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 succeeded? : Maybe&lt;X&gt; -&gt; Boolean</a:t>
            </a:r>
          </a:p>
          <a:p>
            <a:pPr>
              <a:buNone/>
            </a:pPr>
            <a:r>
              <a:rPr lang="en-US" sz="2400" b="1" dirty="0" smtClean="0">
                <a:latin typeface="Consolas" pitchFamily="49" charset="0"/>
                <a:cs typeface="Consolas" pitchFamily="49" charset="0"/>
              </a:rPr>
              <a:t>;; RETURNS: Is the argument an X?</a:t>
            </a:r>
          </a:p>
          <a:p>
            <a:pPr>
              <a:buNone/>
            </a:pPr>
            <a:r>
              <a:rPr lang="en-US" sz="2400" b="1" dirty="0" smtClean="0">
                <a:latin typeface="Consolas" pitchFamily="49" charset="0"/>
                <a:cs typeface="Consolas" pitchFamily="49" charset="0"/>
              </a:rPr>
              <a:t>;; strategy: </a:t>
            </a:r>
            <a:r>
              <a:rPr lang="en-US" sz="2400" b="1" dirty="0" err="1" smtClean="0">
                <a:latin typeface="Consolas" pitchFamily="49" charset="0"/>
                <a:cs typeface="Consolas" pitchFamily="49" charset="0"/>
              </a:rPr>
              <a:t>Struct</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Decomp</a:t>
            </a:r>
            <a:r>
              <a:rPr lang="en-US" sz="2400" b="1" dirty="0" smtClean="0">
                <a:latin typeface="Consolas" pitchFamily="49" charset="0"/>
                <a:cs typeface="Consolas" pitchFamily="49" charset="0"/>
              </a:rPr>
              <a:t> on Maybe&lt;X&gt;</a:t>
            </a:r>
          </a:p>
          <a:p>
            <a:pPr>
              <a:buNone/>
            </a:pPr>
            <a:r>
              <a:rPr lang="en-US" sz="2400" b="1" dirty="0" smtClean="0">
                <a:latin typeface="Consolas" pitchFamily="49" charset="0"/>
                <a:cs typeface="Consolas" pitchFamily="49" charset="0"/>
              </a:rPr>
              <a:t>(define (succeeded? </a:t>
            </a:r>
            <a:r>
              <a:rPr lang="en-US" sz="2400" b="1" dirty="0" err="1" smtClean="0">
                <a:latin typeface="Consolas" pitchFamily="49" charset="0"/>
                <a:cs typeface="Consolas" pitchFamily="49" charset="0"/>
              </a:rPr>
              <a:t>mx</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[(false? </a:t>
            </a:r>
            <a:r>
              <a:rPr lang="en-US" sz="2400" b="1" dirty="0" err="1" smtClean="0">
                <a:latin typeface="Consolas" pitchFamily="49" charset="0"/>
                <a:cs typeface="Consolas" pitchFamily="49" charset="0"/>
              </a:rPr>
              <a:t>mx</a:t>
            </a:r>
            <a:r>
              <a:rPr lang="en-US" sz="2400" b="1" dirty="0" smtClean="0">
                <a:latin typeface="Consolas" pitchFamily="49" charset="0"/>
                <a:cs typeface="Consolas" pitchFamily="49" charset="0"/>
              </a:rPr>
              <a:t>) false]</a:t>
            </a:r>
          </a:p>
          <a:p>
            <a:pPr>
              <a:buNone/>
            </a:pPr>
            <a:r>
              <a:rPr lang="en-US" sz="2400" b="1" dirty="0" smtClean="0">
                <a:latin typeface="Consolas" pitchFamily="49" charset="0"/>
                <a:cs typeface="Consolas" pitchFamily="49" charset="0"/>
              </a:rPr>
              <a:t>    [else true]))</a:t>
            </a:r>
            <a:endParaRPr lang="en-US" sz="2400" b="1" dirty="0">
              <a:latin typeface="Consolas" pitchFamily="49" charset="0"/>
              <a:cs typeface="Consolas" pitchFamily="49" charset="0"/>
            </a:endParaRPr>
          </a:p>
        </p:txBody>
      </p:sp>
      <p:sp>
        <p:nvSpPr>
          <p:cNvPr id="4" name="Rectangle 3"/>
          <p:cNvSpPr/>
          <p:nvPr/>
        </p:nvSpPr>
        <p:spPr>
          <a:xfrm>
            <a:off x="4876800" y="5029200"/>
            <a:ext cx="32004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And we finish with the help function </a:t>
            </a:r>
            <a:r>
              <a:rPr lang="en-US" sz="2000" b="1" dirty="0"/>
              <a:t>succeeded? </a:t>
            </a:r>
            <a:r>
              <a:rPr lang="en-US" sz="2000" dirty="0"/>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 what's the strategy?</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decode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smtClean="0">
                <a:latin typeface="Consolas" pitchFamily="49" charset="0"/>
                <a:cs typeface="Consolas" pitchFamily="49" charset="0"/>
              </a:rPr>
              <a:t>MaybeDiffExp</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Algorithm: if the </a:t>
            </a:r>
            <a:r>
              <a:rPr lang="en-US" b="1" dirty="0" err="1">
                <a:latin typeface="Consolas" pitchFamily="49" charset="0"/>
                <a:cs typeface="Consolas" pitchFamily="49" charset="0"/>
              </a:rPr>
              <a:t>sexp</a:t>
            </a:r>
            <a:r>
              <a:rPr lang="en-US" b="1" dirty="0">
                <a:latin typeface="Consolas" pitchFamily="49" charset="0"/>
                <a:cs typeface="Consolas" pitchFamily="49" charset="0"/>
              </a:rPr>
              <a:t> looks like a </a:t>
            </a:r>
            <a:r>
              <a:rPr lang="en-US" b="1" dirty="0" err="1">
                <a:latin typeface="Consolas" pitchFamily="49" charset="0"/>
                <a:cs typeface="Consolas" pitchFamily="49" charset="0"/>
              </a:rPr>
              <a:t>diffexp</a:t>
            </a:r>
            <a:r>
              <a:rPr lang="en-US" b="1" dirty="0">
                <a:latin typeface="Consolas" pitchFamily="49" charset="0"/>
                <a:cs typeface="Consolas" pitchFamily="49" charset="0"/>
              </a:rPr>
              <a:t> at the top level,</a:t>
            </a:r>
          </a:p>
          <a:p>
            <a:pPr>
              <a:buNone/>
            </a:pPr>
            <a:r>
              <a:rPr lang="en-US" b="1" dirty="0">
                <a:latin typeface="Consolas" pitchFamily="49" charset="0"/>
                <a:cs typeface="Consolas" pitchFamily="49" charset="0"/>
              </a:rPr>
              <a:t>;; recur, otherwise return false.  If either recursion fails, return</a:t>
            </a:r>
          </a:p>
          <a:p>
            <a:pPr>
              <a:buNone/>
            </a:pPr>
            <a:r>
              <a:rPr lang="en-US" b="1" dirty="0">
                <a:latin typeface="Consolas" pitchFamily="49" charset="0"/>
                <a:cs typeface="Consolas" pitchFamily="49" charset="0"/>
              </a:rPr>
              <a:t>;; false.  If both recursions succeed, return the </a:t>
            </a:r>
            <a:r>
              <a:rPr lang="en-US" b="1" dirty="0" err="1">
                <a:latin typeface="Consolas" pitchFamily="49" charset="0"/>
                <a:cs typeface="Consolas" pitchFamily="49" charset="0"/>
              </a:rPr>
              <a:t>diffexp</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(decode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[(number? </a:t>
            </a:r>
            <a:r>
              <a:rPr lang="en-US" b="1" dirty="0" err="1">
                <a:latin typeface="Consolas" pitchFamily="49" charset="0"/>
                <a:cs typeface="Consolas" pitchFamily="49" charset="0"/>
              </a:rPr>
              <a:t>sexp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[(looks-like-</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(local</a:t>
            </a:r>
          </a:p>
          <a:p>
            <a:pPr>
              <a:buNone/>
            </a:pPr>
            <a:r>
              <a:rPr lang="en-US" b="1" dirty="0">
                <a:latin typeface="Consolas" pitchFamily="49" charset="0"/>
                <a:cs typeface="Consolas" pitchFamily="49" charset="0"/>
              </a:rPr>
              <a:t>       ((define operand1 (decode (second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(define operand2 (decode (third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(if (and (succeeded? operand1)</a:t>
            </a:r>
          </a:p>
          <a:p>
            <a:pPr>
              <a:buNone/>
            </a:pPr>
            <a:r>
              <a:rPr lang="en-US" b="1" dirty="0">
                <a:latin typeface="Consolas" pitchFamily="49" charset="0"/>
                <a:cs typeface="Consolas" pitchFamily="49" charset="0"/>
              </a:rPr>
              <a:t>                (succeeded? operand2))</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operand1 operand2)</a:t>
            </a:r>
          </a:p>
          <a:p>
            <a:pPr>
              <a:buNone/>
            </a:pPr>
            <a:r>
              <a:rPr lang="en-US" b="1" dirty="0">
                <a:latin typeface="Consolas" pitchFamily="49" charset="0"/>
                <a:cs typeface="Consolas" pitchFamily="49" charset="0"/>
              </a:rPr>
              <a:t>           false))]</a:t>
            </a:r>
          </a:p>
          <a:p>
            <a:pPr>
              <a:buNone/>
            </a:pPr>
            <a:r>
              <a:rPr lang="en-US" b="1" dirty="0">
                <a:latin typeface="Consolas" pitchFamily="49" charset="0"/>
                <a:cs typeface="Consolas" pitchFamily="49" charset="0"/>
              </a:rPr>
              <a:t>    [else false]))</a:t>
            </a:r>
          </a:p>
          <a:p>
            <a:pPr>
              <a:buNone/>
            </a:pPr>
            <a:endParaRPr lang="en-US" b="1" dirty="0">
              <a:latin typeface="Consolas" pitchFamily="49" charset="0"/>
              <a:cs typeface="Consolas" pitchFamily="49" charset="0"/>
            </a:endParaRPr>
          </a:p>
        </p:txBody>
      </p:sp>
      <p:sp>
        <p:nvSpPr>
          <p:cNvPr id="5" name="Rectangle 4"/>
          <p:cNvSpPr/>
          <p:nvPr/>
        </p:nvSpPr>
        <p:spPr>
          <a:xfrm>
            <a:off x="5334000" y="4953000"/>
            <a:ext cx="350520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But what strategy is this?  It doesn’t fit the template for </a:t>
            </a:r>
            <a:r>
              <a:rPr lang="en-US" sz="2000" dirty="0" err="1"/>
              <a:t>SexpOfAtom</a:t>
            </a:r>
            <a:r>
              <a:rPr lang="en-US" sz="2000" dirty="0"/>
              <a:t>.  It’s not even close.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new happened here</a:t>
            </a:r>
            <a:endParaRPr lang="en-US" dirty="0"/>
          </a:p>
        </p:txBody>
      </p:sp>
      <p:sp>
        <p:nvSpPr>
          <p:cNvPr id="3" name="Content Placeholder 2"/>
          <p:cNvSpPr>
            <a:spLocks noGrp="1"/>
          </p:cNvSpPr>
          <p:nvPr>
            <p:ph idx="1"/>
          </p:nvPr>
        </p:nvSpPr>
        <p:spPr/>
        <p:txBody>
          <a:bodyPr/>
          <a:lstStyle/>
          <a:p>
            <a:r>
              <a:rPr lang="en-US" dirty="0" smtClean="0"/>
              <a:t>We recurred on the </a:t>
            </a:r>
            <a:r>
              <a:rPr lang="en-US" dirty="0" err="1" smtClean="0"/>
              <a:t>subpieces</a:t>
            </a:r>
            <a:r>
              <a:rPr lang="en-US" dirty="0" smtClean="0"/>
              <a:t>, </a:t>
            </a:r>
            <a:r>
              <a:rPr lang="en-US" dirty="0" smtClean="0">
                <a:solidFill>
                  <a:srgbClr val="FF0000"/>
                </a:solidFill>
              </a:rPr>
              <a:t>but</a:t>
            </a:r>
          </a:p>
          <a:p>
            <a:pPr lvl="1"/>
            <a:r>
              <a:rPr lang="en-US" dirty="0" smtClean="0"/>
              <a:t>we didn't use the structural predicates</a:t>
            </a:r>
          </a:p>
          <a:p>
            <a:pPr lvl="1"/>
            <a:r>
              <a:rPr lang="en-US" dirty="0" smtClean="0"/>
              <a:t>we didn't recur on all of the </a:t>
            </a:r>
            <a:r>
              <a:rPr lang="en-US" dirty="0" err="1" smtClean="0"/>
              <a:t>subpieces</a:t>
            </a:r>
            <a:endParaRPr lang="en-US" dirty="0" smtClean="0"/>
          </a:p>
          <a:p>
            <a:r>
              <a:rPr lang="en-US" dirty="0" smtClean="0"/>
              <a:t>This is not structural decomposition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691238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Introduction</a:t>
            </a:r>
            <a:endParaRPr lang="en-US" dirty="0"/>
          </a:p>
        </p:txBody>
      </p:sp>
      <p:sp>
        <p:nvSpPr>
          <p:cNvPr id="3" name="Content Placeholder 2"/>
          <p:cNvSpPr>
            <a:spLocks noGrp="1"/>
          </p:cNvSpPr>
          <p:nvPr>
            <p:ph idx="1"/>
          </p:nvPr>
        </p:nvSpPr>
        <p:spPr/>
        <p:txBody>
          <a:bodyPr>
            <a:normAutofit/>
          </a:bodyPr>
          <a:lstStyle/>
          <a:p>
            <a:r>
              <a:rPr lang="en-US" dirty="0" smtClean="0"/>
              <a:t>Sometimes problems don't fit neatly into the pattern of recursion on the sub-pieces of the data.</a:t>
            </a:r>
          </a:p>
          <a:p>
            <a:r>
              <a:rPr lang="en-US" dirty="0" smtClean="0"/>
              <a:t>In this module, we'll see some examples of problems like this, and introduce a new design strategy, </a:t>
            </a:r>
            <a:r>
              <a:rPr lang="en-US" i="1" dirty="0" smtClean="0">
                <a:solidFill>
                  <a:srgbClr val="FF0000"/>
                </a:solidFill>
              </a:rPr>
              <a:t>general recursion</a:t>
            </a:r>
            <a:r>
              <a:rPr lang="en-US" dirty="0" smtClean="0"/>
              <a:t>, to handle this.</a:t>
            </a:r>
          </a:p>
          <a:p>
            <a:r>
              <a:rPr lang="en-US" dirty="0" smtClean="0"/>
              <a:t>General recursion and invariants together provide a powerful combination.</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033244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 merge-sort</a:t>
            </a:r>
            <a:endParaRPr lang="en-US" dirty="0"/>
          </a:p>
        </p:txBody>
      </p:sp>
      <p:sp>
        <p:nvSpPr>
          <p:cNvPr id="3" name="Content Placeholder 2"/>
          <p:cNvSpPr>
            <a:spLocks noGrp="1"/>
          </p:cNvSpPr>
          <p:nvPr>
            <p:ph idx="1"/>
          </p:nvPr>
        </p:nvSpPr>
        <p:spPr/>
        <p:txBody>
          <a:bodyPr/>
          <a:lstStyle/>
          <a:p>
            <a:r>
              <a:rPr lang="en-US" dirty="0"/>
              <a:t>Let's turn to a different example:  merge sort, which you should know from your undergraduate data structures or algorithms course.</a:t>
            </a:r>
          </a:p>
          <a:p>
            <a:r>
              <a:rPr lang="en-US" dirty="0" smtClean="0"/>
              <a:t>Divide the list in half, sort each half, and then</a:t>
            </a:r>
            <a:r>
              <a:rPr lang="en-US" dirty="0"/>
              <a:t> </a:t>
            </a:r>
            <a:r>
              <a:rPr lang="en-US" dirty="0" smtClean="0"/>
              <a:t>merge two sorted lists.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Consolas" pitchFamily="49" charset="0"/>
                <a:cs typeface="Consolas" pitchFamily="49" charset="0"/>
              </a:rPr>
              <a:t>;; merge : </a:t>
            </a:r>
            <a:r>
              <a:rPr lang="en-US" b="1" dirty="0" err="1" smtClean="0">
                <a:latin typeface="Consolas" pitchFamily="49" charset="0"/>
                <a:cs typeface="Consolas" pitchFamily="49" charset="0"/>
              </a:rPr>
              <a:t>SortedList</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SortedList</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SortedList</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merges its two arguments</a:t>
            </a:r>
          </a:p>
          <a:p>
            <a:pPr>
              <a:buNone/>
            </a:pPr>
            <a:r>
              <a:rPr lang="en-US" b="1" dirty="0" smtClean="0">
                <a:latin typeface="Consolas" pitchFamily="49" charset="0"/>
                <a:cs typeface="Consolas" pitchFamily="49" charset="0"/>
              </a:rPr>
              <a:t>;; strategy: structural decomposition on both arguments</a:t>
            </a:r>
          </a:p>
          <a:p>
            <a:pPr>
              <a:buNone/>
            </a:pPr>
            <a:r>
              <a:rPr lang="en-US" b="1" dirty="0" smtClean="0">
                <a:latin typeface="Consolas" pitchFamily="49" charset="0"/>
                <a:cs typeface="Consolas" pitchFamily="49" charset="0"/>
              </a:rPr>
              <a:t>;; (see book)</a:t>
            </a:r>
          </a:p>
          <a:p>
            <a:pPr>
              <a:buNone/>
            </a:pPr>
            <a:r>
              <a:rPr lang="en-US" b="1" dirty="0" smtClean="0">
                <a:latin typeface="Consolas" pitchFamily="49" charset="0"/>
                <a:cs typeface="Consolas" pitchFamily="49" charset="0"/>
              </a:rPr>
              <a:t>(define (merge lst1 lst2)</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lst1) lst2]</a:t>
            </a:r>
          </a:p>
          <a:p>
            <a:pPr>
              <a:buNone/>
            </a:pPr>
            <a:r>
              <a:rPr lang="en-US" b="1" dirty="0" smtClean="0">
                <a:latin typeface="Consolas" pitchFamily="49" charset="0"/>
                <a:cs typeface="Consolas" pitchFamily="49" charset="0"/>
              </a:rPr>
              <a:t>    [(empty? lst2) lst1]</a:t>
            </a:r>
          </a:p>
          <a:p>
            <a:pPr>
              <a:buNone/>
            </a:pPr>
            <a:r>
              <a:rPr lang="en-US" b="1" dirty="0" smtClean="0">
                <a:latin typeface="Consolas" pitchFamily="49" charset="0"/>
                <a:cs typeface="Consolas" pitchFamily="49" charset="0"/>
              </a:rPr>
              <a:t>    [else</a:t>
            </a:r>
          </a:p>
          <a:p>
            <a:pPr>
              <a:buNone/>
            </a:pPr>
            <a:r>
              <a:rPr lang="en-US" b="1" dirty="0" smtClean="0">
                <a:latin typeface="Consolas" pitchFamily="49" charset="0"/>
                <a:cs typeface="Consolas" pitchFamily="49" charset="0"/>
              </a:rPr>
              <a:t>     (if (&lt; (first lst1) (first lst2))</a:t>
            </a:r>
          </a:p>
          <a:p>
            <a:pPr>
              <a:buNone/>
            </a:pPr>
            <a:r>
              <a:rPr lang="en-US" b="1" dirty="0" smtClean="0">
                <a:latin typeface="Consolas" pitchFamily="49" charset="0"/>
                <a:cs typeface="Consolas" pitchFamily="49" charset="0"/>
              </a:rPr>
              <a:t>         (cons (first lst1)</a:t>
            </a:r>
          </a:p>
          <a:p>
            <a:pPr>
              <a:buNone/>
            </a:pPr>
            <a:r>
              <a:rPr lang="en-US" b="1" dirty="0" smtClean="0">
                <a:latin typeface="Consolas" pitchFamily="49" charset="0"/>
                <a:cs typeface="Consolas" pitchFamily="49" charset="0"/>
              </a:rPr>
              <a:t>               (merge (rest lst1) lst2))</a:t>
            </a:r>
          </a:p>
          <a:p>
            <a:pPr>
              <a:buNone/>
            </a:pPr>
            <a:r>
              <a:rPr lang="en-US" b="1" dirty="0" smtClean="0">
                <a:latin typeface="Consolas" pitchFamily="49" charset="0"/>
                <a:cs typeface="Consolas" pitchFamily="49" charset="0"/>
              </a:rPr>
              <a:t>         (cons (first lst2)</a:t>
            </a:r>
          </a:p>
          <a:p>
            <a:pPr>
              <a:buNone/>
            </a:pPr>
            <a:r>
              <a:rPr lang="en-US" b="1" dirty="0" smtClean="0">
                <a:latin typeface="Consolas" pitchFamily="49" charset="0"/>
                <a:cs typeface="Consolas" pitchFamily="49" charset="0"/>
              </a:rPr>
              <a:t>               (merge lst1 (rest lst2))))]))</a:t>
            </a:r>
            <a:endParaRPr lang="en-US" b="1" dirty="0">
              <a:latin typeface="Consolas" pitchFamily="49" charset="0"/>
              <a:cs typeface="Consolas" pitchFamily="49" charset="0"/>
            </a:endParaRPr>
          </a:p>
        </p:txBody>
      </p:sp>
      <p:sp>
        <p:nvSpPr>
          <p:cNvPr id="5" name="Rectangle 4"/>
          <p:cNvSpPr/>
          <p:nvPr/>
        </p:nvSpPr>
        <p:spPr>
          <a:xfrm>
            <a:off x="6248400" y="2514600"/>
            <a:ext cx="2781300" cy="2895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To define merge-sort, we start with </a:t>
            </a:r>
            <a:r>
              <a:rPr lang="en-US" b="1" dirty="0"/>
              <a:t>merge</a:t>
            </a:r>
            <a:r>
              <a:rPr lang="en-US" dirty="0"/>
              <a:t>, which merges two sorted lists of numbers.  This is one of the few places where we really need structural decomposition on two lists at once.  The textbook contains more information on this topic.</a:t>
            </a:r>
          </a:p>
        </p:txBody>
      </p:sp>
      <p:sp>
        <p:nvSpPr>
          <p:cNvPr id="6" name="Rectangle 5"/>
          <p:cNvSpPr/>
          <p:nvPr/>
        </p:nvSpPr>
        <p:spPr>
          <a:xfrm>
            <a:off x="4572000" y="5943600"/>
            <a:ext cx="4038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If the lists are of length n, this function takes time proportional to n.  We say that the time is 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merge-sort</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Consolas" pitchFamily="49" charset="0"/>
                <a:cs typeface="Consolas" pitchFamily="49" charset="0"/>
              </a:rPr>
              <a:t>;; merge-sort :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a:t>
            </a:r>
            <a:r>
              <a:rPr lang="en-US" sz="2000" b="1" dirty="0" err="1" smtClean="0">
                <a:latin typeface="Consolas" pitchFamily="49" charset="0"/>
                <a:cs typeface="Consolas" pitchFamily="49" charset="0"/>
              </a:rPr>
              <a:t>SortedList</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(define (merge-sort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[(empty?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a:t>
            </a:r>
          </a:p>
          <a:p>
            <a:pPr>
              <a:buNone/>
            </a:pPr>
            <a:r>
              <a:rPr lang="en-US" sz="2000" b="1" dirty="0" smtClean="0">
                <a:latin typeface="Consolas" pitchFamily="49" charset="0"/>
                <a:cs typeface="Consolas" pitchFamily="49" charset="0"/>
              </a:rPr>
              <a:t>      (local</a:t>
            </a:r>
          </a:p>
          <a:p>
            <a:pPr>
              <a:buNone/>
            </a:pPr>
            <a:r>
              <a:rPr lang="en-US" sz="2000" b="1" dirty="0" smtClean="0">
                <a:latin typeface="Consolas" pitchFamily="49" charset="0"/>
                <a:cs typeface="Consolas" pitchFamily="49" charset="0"/>
              </a:rPr>
              <a:t>       ((define evens (even-elements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(define odds  (odd-elements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(merge </a:t>
            </a:r>
          </a:p>
          <a:p>
            <a:pPr>
              <a:buNone/>
            </a:pPr>
            <a:r>
              <a:rPr lang="en-US" sz="2000" b="1" dirty="0" smtClean="0">
                <a:latin typeface="Consolas" pitchFamily="49" charset="0"/>
                <a:cs typeface="Consolas" pitchFamily="49" charset="0"/>
              </a:rPr>
              <a:t>        (merge-sort evens)</a:t>
            </a:r>
          </a:p>
          <a:p>
            <a:pPr>
              <a:buNone/>
            </a:pPr>
            <a:r>
              <a:rPr lang="en-US" sz="2000" b="1" dirty="0" smtClean="0">
                <a:latin typeface="Consolas" pitchFamily="49" charset="0"/>
                <a:cs typeface="Consolas" pitchFamily="49" charset="0"/>
              </a:rPr>
              <a:t>        (merge-sort odds)))]))</a:t>
            </a:r>
          </a:p>
          <a:p>
            <a:pPr>
              <a:buNone/>
            </a:pPr>
            <a:endParaRPr lang="en-US" sz="2000" b="1" dirty="0" smtClean="0">
              <a:latin typeface="Courier New" pitchFamily="49" charset="0"/>
              <a:cs typeface="Courier New" pitchFamily="49" charset="0"/>
            </a:endParaRPr>
          </a:p>
        </p:txBody>
      </p:sp>
      <p:sp>
        <p:nvSpPr>
          <p:cNvPr id="6" name="Rectangle 5"/>
          <p:cNvSpPr/>
          <p:nvPr/>
        </p:nvSpPr>
        <p:spPr>
          <a:xfrm>
            <a:off x="6477000" y="1981200"/>
            <a:ext cx="2743200" cy="3810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Now we can write merge-sort.  merge-sort takes its input and divides it into two approximately equal-sized pieces.  </a:t>
            </a:r>
            <a:endParaRPr lang="en-US" sz="1600" dirty="0" smtClean="0"/>
          </a:p>
          <a:p>
            <a:endParaRPr lang="en-US" sz="1600" dirty="0" smtClean="0"/>
          </a:p>
          <a:p>
            <a:r>
              <a:rPr lang="en-US" sz="1600" dirty="0" smtClean="0"/>
              <a:t>Depending </a:t>
            </a:r>
            <a:r>
              <a:rPr lang="en-US" sz="1600" dirty="0"/>
              <a:t>on the data structures we use, this can be done in different ways.  We are using lists, so the easiest way is to take every other element of the list, so the list </a:t>
            </a:r>
            <a:r>
              <a:rPr lang="en-US" sz="1600" b="1" dirty="0"/>
              <a:t>(10 20 30 40 50)</a:t>
            </a:r>
            <a:r>
              <a:rPr lang="en-US" sz="1600" dirty="0"/>
              <a:t> would be split into </a:t>
            </a:r>
            <a:r>
              <a:rPr lang="en-US" sz="1600" b="1" dirty="0"/>
              <a:t>(10 30 50) </a:t>
            </a:r>
            <a:r>
              <a:rPr lang="en-US" sz="1600" dirty="0"/>
              <a:t>and </a:t>
            </a:r>
            <a:r>
              <a:rPr lang="en-US" sz="1600" b="1" dirty="0"/>
              <a:t>(20 40) </a:t>
            </a:r>
            <a:r>
              <a:rPr lang="en-US" sz="1600" dirty="0" smtClean="0"/>
              <a:t>.</a:t>
            </a:r>
          </a:p>
          <a:p>
            <a:endParaRPr lang="en-US" sz="1600" dirty="0" smtClean="0"/>
          </a:p>
        </p:txBody>
      </p:sp>
      <p:sp>
        <p:nvSpPr>
          <p:cNvPr id="7" name="Rectangle 6"/>
          <p:cNvSpPr/>
          <p:nvPr/>
        </p:nvSpPr>
        <p:spPr>
          <a:xfrm>
            <a:off x="6477000" y="5943600"/>
            <a:ext cx="2667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We sort each of the pieces, and then merge the </a:t>
            </a:r>
            <a:r>
              <a:rPr lang="en-US" sz="1600" dirty="0" smtClean="0"/>
              <a:t>sorted results</a:t>
            </a:r>
            <a:r>
              <a:rPr lang="en-US" sz="2000"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3636176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 for merge sort</a:t>
            </a:r>
            <a:endParaRPr lang="en-US" dirty="0"/>
          </a:p>
        </p:txBody>
      </p:sp>
      <p:sp>
        <p:nvSpPr>
          <p:cNvPr id="3" name="Content Placeholder 2"/>
          <p:cNvSpPr>
            <a:spLocks noGrp="1"/>
          </p:cNvSpPr>
          <p:nvPr>
            <p:ph idx="1"/>
          </p:nvPr>
        </p:nvSpPr>
        <p:spPr/>
        <p:txBody>
          <a:bodyPr>
            <a:normAutofit fontScale="85000" lnSpcReduction="20000"/>
          </a:bodyPr>
          <a:lstStyle/>
          <a:p>
            <a:r>
              <a:rPr lang="en-US" dirty="0"/>
              <a:t>Splitting the list in this way takes time proportional to the length n of the list.  The call to merge likewise takes time proportional to </a:t>
            </a:r>
            <a:r>
              <a:rPr lang="en-US" b="1" dirty="0"/>
              <a:t>n</a:t>
            </a:r>
            <a:r>
              <a:rPr lang="en-US" dirty="0"/>
              <a:t>.  We say this time is </a:t>
            </a:r>
            <a:r>
              <a:rPr lang="en-US" b="1" dirty="0"/>
              <a:t>O(n</a:t>
            </a:r>
            <a:r>
              <a:rPr lang="en-US" b="1" dirty="0" smtClean="0"/>
              <a:t>)</a:t>
            </a:r>
            <a:r>
              <a:rPr lang="en-US" dirty="0" smtClean="0"/>
              <a:t>.</a:t>
            </a:r>
            <a:endParaRPr lang="en-US" dirty="0"/>
          </a:p>
          <a:p>
            <a:r>
              <a:rPr lang="en-US" dirty="0"/>
              <a:t>If </a:t>
            </a:r>
            <a:r>
              <a:rPr lang="en-US" b="1" dirty="0"/>
              <a:t>T(n) </a:t>
            </a:r>
            <a:r>
              <a:rPr lang="en-US" dirty="0"/>
              <a:t>is the time to sort a list of length </a:t>
            </a:r>
            <a:r>
              <a:rPr lang="en-US" b="1" dirty="0"/>
              <a:t>n</a:t>
            </a:r>
            <a:r>
              <a:rPr lang="en-US" dirty="0"/>
              <a:t>, then </a:t>
            </a:r>
            <a:r>
              <a:rPr lang="en-US" b="1" dirty="0"/>
              <a:t>T(n) </a:t>
            </a:r>
            <a:r>
              <a:rPr lang="en-US" dirty="0"/>
              <a:t>is equal to the time </a:t>
            </a:r>
            <a:r>
              <a:rPr lang="en-US" b="1" dirty="0"/>
              <a:t>2*T(n/2) </a:t>
            </a:r>
            <a:r>
              <a:rPr lang="en-US" dirty="0"/>
              <a:t>that it takes to sort </a:t>
            </a:r>
            <a:r>
              <a:rPr lang="en-US" dirty="0" smtClean="0"/>
              <a:t>the two </a:t>
            </a:r>
            <a:r>
              <a:rPr lang="en-US" dirty="0" err="1" smtClean="0"/>
              <a:t>sublists</a:t>
            </a:r>
            <a:r>
              <a:rPr lang="en-US" dirty="0"/>
              <a:t>, plus the </a:t>
            </a:r>
            <a:r>
              <a:rPr lang="en-US" dirty="0" smtClean="0"/>
              <a:t>time </a:t>
            </a:r>
            <a:r>
              <a:rPr lang="en-US" b="1" dirty="0" smtClean="0"/>
              <a:t>O(n</a:t>
            </a:r>
            <a:r>
              <a:rPr lang="en-US" b="1" dirty="0"/>
              <a:t>) </a:t>
            </a:r>
            <a:r>
              <a:rPr lang="en-US" dirty="0"/>
              <a:t>of splitting the list and merging the two results</a:t>
            </a:r>
            <a:r>
              <a:rPr lang="en-US" dirty="0" smtClean="0"/>
              <a:t>:</a:t>
            </a:r>
            <a:endParaRPr lang="en-US" dirty="0"/>
          </a:p>
          <a:p>
            <a:r>
              <a:rPr lang="en-US" dirty="0" smtClean="0"/>
              <a:t>So the overall time is</a:t>
            </a:r>
          </a:p>
          <a:p>
            <a:pPr marL="0" indent="0" algn="ctr">
              <a:buNone/>
            </a:pPr>
            <a:r>
              <a:rPr lang="en-US" b="1" dirty="0" smtClean="0"/>
              <a:t>T(n</a:t>
            </a:r>
            <a:r>
              <a:rPr lang="en-US" b="1" dirty="0"/>
              <a:t>) = 2*T(n/2) + O(n</a:t>
            </a:r>
            <a:r>
              <a:rPr lang="en-US" b="1" dirty="0" smtClean="0"/>
              <a:t>)</a:t>
            </a:r>
            <a:endParaRPr lang="en-US" b="1" dirty="0"/>
          </a:p>
          <a:p>
            <a:r>
              <a:rPr lang="en-US" dirty="0"/>
              <a:t>When you take algorithms, you will learn that all this implies that </a:t>
            </a:r>
            <a:r>
              <a:rPr lang="en-US" b="1" dirty="0"/>
              <a:t>T(n) = O(n log n).  </a:t>
            </a:r>
            <a:r>
              <a:rPr lang="en-US" dirty="0"/>
              <a:t>This is better than an insertion sort, which takes </a:t>
            </a:r>
            <a:r>
              <a:rPr lang="en-US" b="1" dirty="0"/>
              <a:t>O(n^2</a:t>
            </a:r>
            <a:r>
              <a:rPr lang="en-US" b="1" dirty="0" smtClean="0"/>
              <a:t>)</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23158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new happened here</a:t>
            </a:r>
            <a:endParaRPr lang="en-US" dirty="0"/>
          </a:p>
        </p:txBody>
      </p:sp>
      <p:sp>
        <p:nvSpPr>
          <p:cNvPr id="3" name="Content Placeholder 2"/>
          <p:cNvSpPr>
            <a:spLocks noGrp="1"/>
          </p:cNvSpPr>
          <p:nvPr>
            <p:ph idx="1"/>
          </p:nvPr>
        </p:nvSpPr>
        <p:spPr/>
        <p:txBody>
          <a:bodyPr>
            <a:normAutofit/>
          </a:bodyPr>
          <a:lstStyle/>
          <a:p>
            <a:r>
              <a:rPr lang="en-US" dirty="0" smtClean="0"/>
              <a:t>Merge-sort did something very different: it recurs on two things, neither of which is </a:t>
            </a:r>
            <a:r>
              <a:rPr lang="en-US" b="1" dirty="0" smtClean="0"/>
              <a:t>(rest </a:t>
            </a:r>
            <a:r>
              <a:rPr lang="en-US" b="1" dirty="0" err="1" smtClean="0"/>
              <a:t>lon</a:t>
            </a:r>
            <a:r>
              <a:rPr lang="en-US" b="1" dirty="0" smtClean="0"/>
              <a:t>)</a:t>
            </a:r>
            <a:r>
              <a:rPr lang="en-US" dirty="0" smtClean="0"/>
              <a:t> .</a:t>
            </a:r>
          </a:p>
          <a:p>
            <a:r>
              <a:rPr lang="en-US" dirty="0" smtClean="0"/>
              <a:t>We recurred on </a:t>
            </a:r>
          </a:p>
          <a:p>
            <a:pPr lvl="1"/>
            <a:r>
              <a:rPr lang="en-US" b="1" dirty="0" smtClean="0">
                <a:latin typeface="Consolas" pitchFamily="49" charset="0"/>
                <a:cs typeface="Consolas" pitchFamily="49" charset="0"/>
              </a:rPr>
              <a:t>(even-elements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lvl="1"/>
            <a:r>
              <a:rPr lang="en-US" b="1" dirty="0" smtClean="0">
                <a:latin typeface="Consolas" pitchFamily="49" charset="0"/>
                <a:cs typeface="Consolas" pitchFamily="49" charset="0"/>
              </a:rPr>
              <a:t>(odd-elements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r>
              <a:rPr lang="en-US" dirty="0" smtClean="0"/>
              <a:t>Neither of these is a </a:t>
            </a:r>
            <a:r>
              <a:rPr lang="en-US" dirty="0" err="1" smtClean="0"/>
              <a:t>sublist</a:t>
            </a:r>
            <a:r>
              <a:rPr lang="en-US" dirty="0" smtClean="0"/>
              <a:t> of </a:t>
            </a:r>
            <a:r>
              <a:rPr lang="en-US" dirty="0" err="1" smtClean="0"/>
              <a:t>lst</a:t>
            </a:r>
            <a:r>
              <a:rPr lang="en-US" dirty="0" smtClean="0"/>
              <a:t> </a:t>
            </a:r>
          </a:p>
          <a:p>
            <a:pPr lvl="1"/>
            <a:r>
              <a:rPr lang="en-US" dirty="0" smtClean="0"/>
              <a:t>We didn't follow the data definition!</a:t>
            </a:r>
          </a:p>
          <a:p>
            <a:pPr lvl="1"/>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You should now be able to</a:t>
            </a:r>
          </a:p>
          <a:p>
            <a:pPr lvl="1"/>
            <a:r>
              <a:rPr lang="en-US" dirty="0" smtClean="0"/>
              <a:t>identify two common algorithms that do not fit into the pattern of structural decomposition + accumulator</a:t>
            </a:r>
          </a:p>
          <a:p>
            <a:pPr lvl="1"/>
            <a:r>
              <a:rPr lang="en-US" dirty="0" smtClean="0"/>
              <a:t>explain why they can't be made to fit the pattern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714929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Do the Guided Practice 8.1</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82226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Recursion is more powerful than structural decomposition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Functions written using structural decomposition are guaranteed to halt with an answer, but general recursion allows you to write functions that don't always halt</a:t>
            </a:r>
            <a:r>
              <a:rPr lang="en-US" dirty="0" smtClean="0"/>
              <a:t>.</a:t>
            </a:r>
          </a:p>
          <a:p>
            <a:r>
              <a:rPr lang="en-US" dirty="0" smtClean="0"/>
              <a:t>So every time we write a function using general recursion, we need to provide a </a:t>
            </a:r>
            <a:r>
              <a:rPr lang="en-US" i="1" dirty="0" smtClean="0">
                <a:solidFill>
                  <a:srgbClr val="FF0000"/>
                </a:solidFill>
              </a:rPr>
              <a:t>termination argument</a:t>
            </a:r>
            <a:r>
              <a:rPr lang="en-US" dirty="0" smtClean="0"/>
              <a:t> that explains why the function really does halt</a:t>
            </a:r>
          </a:p>
          <a:p>
            <a:pPr lvl="1"/>
            <a:r>
              <a:rPr lang="en-US" dirty="0" smtClean="0"/>
              <a:t>or else warn the user that it may not halt.</a:t>
            </a:r>
          </a:p>
          <a:p>
            <a:pPr lvl="1"/>
            <a:r>
              <a:rPr lang="en-US" dirty="0" smtClean="0"/>
              <a:t>easiest way to make a termination argument is by supplying a </a:t>
            </a:r>
            <a:r>
              <a:rPr lang="en-US" i="1" dirty="0" smtClean="0">
                <a:solidFill>
                  <a:srgbClr val="FF0000"/>
                </a:solidFill>
              </a:rPr>
              <a:t>halting measure</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115433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6362699" y="4984519"/>
            <a:ext cx="1905000" cy="533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Over Data </a:t>
            </a:r>
            <a:r>
              <a:rPr lang="en-US" dirty="0" smtClean="0"/>
              <a:t>Representations*</a:t>
            </a:r>
            <a:endParaRPr lang="en-US" dirty="0"/>
          </a:p>
        </p:txBody>
      </p:sp>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Functional </a:t>
              </a:r>
              <a:r>
                <a:rPr lang="en-US" dirty="0" smtClean="0"/>
                <a:t>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 Composition</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Structural Decomposition</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Generalization</a:t>
              </a:r>
              <a:endParaRPr lang="en-US" dirty="0"/>
            </a:p>
          </p:txBody>
        </p:sp>
        <p:sp>
          <p:nvSpPr>
            <p:cNvPr id="38" name="Rounded Rectangle 37"/>
            <p:cNvSpPr/>
            <p:nvPr/>
          </p:nvSpPr>
          <p:spPr>
            <a:xfrm>
              <a:off x="2598691" y="478284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General Recursion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Communication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49" idx="0"/>
          </p:cNvCxnSpPr>
          <p:nvPr/>
        </p:nvCxnSpPr>
        <p:spPr>
          <a:xfrm flipH="1">
            <a:off x="7315199" y="4711236"/>
            <a:ext cx="1"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9" idx="2"/>
            <a:endCxn id="44" idx="0"/>
          </p:cNvCxnSpPr>
          <p:nvPr/>
        </p:nvCxnSpPr>
        <p:spPr>
          <a:xfrm>
            <a:off x="7315199" y="5517919"/>
            <a:ext cx="1"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08</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28" idx="3"/>
            <a:endCxn id="7" idx="1"/>
          </p:cNvCxnSpPr>
          <p:nvPr/>
        </p:nvCxnSpPr>
        <p:spPr>
          <a:xfrm flipV="1">
            <a:off x="5486400" y="2024487"/>
            <a:ext cx="914400" cy="2016706"/>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4</a:t>
            </a:fld>
            <a:endParaRPr lang="en-US"/>
          </a:p>
        </p:txBody>
      </p:sp>
      <p:sp>
        <p:nvSpPr>
          <p:cNvPr id="10" name="TextBox 9"/>
          <p:cNvSpPr txBox="1"/>
          <p:nvPr/>
        </p:nvSpPr>
        <p:spPr>
          <a:xfrm>
            <a:off x="4876800" y="6348968"/>
            <a:ext cx="3515129" cy="369332"/>
          </a:xfrm>
          <a:prstGeom prst="rect">
            <a:avLst/>
          </a:prstGeom>
          <a:noFill/>
        </p:spPr>
        <p:txBody>
          <a:bodyPr wrap="none" rtlCol="0">
            <a:spAutoFit/>
          </a:bodyPr>
          <a:lstStyle/>
          <a:p>
            <a:r>
              <a:rPr lang="en-US" dirty="0" smtClean="0"/>
              <a:t>* we’ll touch on these topics briefly</a:t>
            </a:r>
            <a:endParaRPr lang="en-US" dirty="0"/>
          </a:p>
        </p:txBody>
      </p:sp>
    </p:spTree>
    <p:extLst>
      <p:ext uri="{BB962C8B-B14F-4D97-AF65-F5344CB8AC3E}">
        <p14:creationId xmlns:p14="http://schemas.microsoft.com/office/powerpoint/2010/main" val="1633958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the student should be able to</a:t>
            </a:r>
          </a:p>
          <a:p>
            <a:pPr lvl="1"/>
            <a:r>
              <a:rPr lang="en-US" dirty="0" smtClean="0"/>
              <a:t>identify two common algorithms that do not fit into the pattern of structural decomposition + accumulator</a:t>
            </a:r>
          </a:p>
          <a:p>
            <a:pPr lvl="1"/>
            <a:r>
              <a:rPr lang="en-US" dirty="0" smtClean="0"/>
              <a:t>explain why they can't be made to fit the pattern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12241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decode</a:t>
            </a:r>
            <a:endParaRPr lang="en-US" dirty="0"/>
          </a:p>
        </p:txBody>
      </p:sp>
      <p:sp>
        <p:nvSpPr>
          <p:cNvPr id="3" name="Content Placeholder 2"/>
          <p:cNvSpPr>
            <a:spLocks noGrp="1"/>
          </p:cNvSpPr>
          <p:nvPr>
            <p:ph idx="1"/>
          </p:nvPr>
        </p:nvSpPr>
        <p:spPr>
          <a:xfrm>
            <a:off x="457200" y="1600200"/>
            <a:ext cx="8077200" cy="4525963"/>
          </a:xfrm>
        </p:spPr>
        <p:txBody>
          <a:bodyPr>
            <a:normAutofit/>
          </a:bodyPr>
          <a:lstStyle/>
          <a:p>
            <a:pPr>
              <a:buNone/>
            </a:pPr>
            <a:r>
              <a:rPr lang="en-US" sz="2800" b="1" dirty="0" smtClean="0">
                <a:latin typeface="Consolas" pitchFamily="49" charset="0"/>
                <a:cs typeface="Consolas" pitchFamily="49" charset="0"/>
              </a:rPr>
              <a:t>(define-</a:t>
            </a:r>
            <a:r>
              <a:rPr lang="en-US" sz="2800" b="1" dirty="0" err="1" smtClean="0">
                <a:latin typeface="Consolas" pitchFamily="49" charset="0"/>
                <a:cs typeface="Consolas" pitchFamily="49" charset="0"/>
              </a:rPr>
              <a:t>struct</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(exp1 exp2))</a:t>
            </a:r>
          </a:p>
          <a:p>
            <a:pPr>
              <a:buNone/>
            </a:pP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A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is either</a:t>
            </a:r>
          </a:p>
          <a:p>
            <a:pPr>
              <a:buNone/>
            </a:pPr>
            <a:r>
              <a:rPr lang="en-US" sz="2800" b="1" dirty="0" smtClean="0">
                <a:latin typeface="Consolas" pitchFamily="49" charset="0"/>
                <a:cs typeface="Consolas" pitchFamily="49" charset="0"/>
              </a:rPr>
              <a:t>;; -- a Number</a:t>
            </a:r>
          </a:p>
          <a:p>
            <a:pPr>
              <a:buNone/>
            </a:pPr>
            <a:r>
              <a:rPr lang="en-US" sz="2800" b="1" dirty="0" smtClean="0">
                <a:latin typeface="Consolas" pitchFamily="49" charset="0"/>
                <a:cs typeface="Consolas" pitchFamily="49" charset="0"/>
              </a:rPr>
              <a:t>;; -- (make-</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DiffExp</a:t>
            </a:r>
            <a:r>
              <a:rPr lang="en-US" sz="2800" b="1" dirty="0" smtClean="0">
                <a:latin typeface="Consolas" pitchFamily="49" charset="0"/>
                <a:cs typeface="Consolas" pitchFamily="49" charset="0"/>
              </a:rPr>
              <a:t>)</a:t>
            </a:r>
          </a:p>
          <a:p>
            <a:pPr>
              <a:buNone/>
            </a:pPr>
            <a:endParaRPr lang="en-US" sz="2800" b="1" dirty="0">
              <a:latin typeface="Consolas" pitchFamily="49" charset="0"/>
              <a:cs typeface="Consolas" pitchFamily="49" charset="0"/>
            </a:endParaRPr>
          </a:p>
        </p:txBody>
      </p:sp>
      <p:sp>
        <p:nvSpPr>
          <p:cNvPr id="4" name="Rectangle 3"/>
          <p:cNvSpPr/>
          <p:nvPr/>
        </p:nvSpPr>
        <p:spPr>
          <a:xfrm>
            <a:off x="4608286" y="4648200"/>
            <a:ext cx="4234544" cy="179977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the data definition for </a:t>
            </a:r>
            <a:r>
              <a:rPr lang="en-US" sz="2000" dirty="0" err="1"/>
              <a:t>diffexps</a:t>
            </a:r>
            <a:r>
              <a:rPr lang="en-US" sz="2000" dirty="0"/>
              <a:t>.  These are a simple representation of difference expressions, much like the arithmetic expressions we considered in some of the earlier problem sets.</a:t>
            </a:r>
          </a:p>
        </p:txBody>
      </p:sp>
      <p:sp>
        <p:nvSpPr>
          <p:cNvPr id="5" name="Slide Number Placeholder 4"/>
          <p:cNvSpPr>
            <a:spLocks noGrp="1"/>
          </p:cNvSpPr>
          <p:nvPr>
            <p:ph type="sldNum" sz="quarter" idx="12"/>
          </p:nvPr>
        </p:nvSpPr>
        <p:spPr/>
        <p:txBody>
          <a:bodyPr/>
          <a:lstStyle/>
          <a:p>
            <a:fld id="{9F4492BD-6A9C-48FC-AC76-0B4FE11194A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diffexps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p>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2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p>
          <a:p>
            <a:pPr>
              <a:buNone/>
            </a:pPr>
            <a:r>
              <a:rPr lang="en-US" sz="2400" b="1" dirty="0" smtClean="0">
                <a:latin typeface="Consolas" pitchFamily="49" charset="0"/>
                <a:cs typeface="Consolas" pitchFamily="49" charset="0"/>
              </a:rPr>
              <a:t>(make-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2 4)</a:t>
            </a:r>
          </a:p>
          <a:p>
            <a:pPr>
              <a:buNone/>
            </a:pPr>
            <a:r>
              <a:rPr lang="en-US" sz="2400" b="1" dirty="0" smtClean="0">
                <a:latin typeface="Consolas" pitchFamily="49" charset="0"/>
                <a:cs typeface="Consolas" pitchFamily="49" charset="0"/>
              </a:rPr>
              <a:t>  (make-</a:t>
            </a:r>
            <a:r>
              <a:rPr lang="en-US" sz="2400" b="1" dirty="0" err="1" smtClean="0">
                <a:latin typeface="Consolas" pitchFamily="49" charset="0"/>
                <a:cs typeface="Consolas" pitchFamily="49" charset="0"/>
              </a:rPr>
              <a:t>diffexp</a:t>
            </a:r>
            <a:r>
              <a:rPr lang="en-US" sz="2400" b="1" dirty="0" smtClean="0">
                <a:latin typeface="Consolas" pitchFamily="49" charset="0"/>
                <a:cs typeface="Consolas" pitchFamily="49" charset="0"/>
              </a:rPr>
              <a:t> 3 5))</a:t>
            </a:r>
            <a:endParaRPr lang="en-US" sz="2400" b="1" dirty="0">
              <a:latin typeface="Consolas" pitchFamily="49" charset="0"/>
              <a:cs typeface="Consolas" pitchFamily="49" charset="0"/>
            </a:endParaRPr>
          </a:p>
        </p:txBody>
      </p:sp>
      <p:sp>
        <p:nvSpPr>
          <p:cNvPr id="4" name="Rectangle 3"/>
          <p:cNvSpPr/>
          <p:nvPr/>
        </p:nvSpPr>
        <p:spPr>
          <a:xfrm>
            <a:off x="3962400" y="4981074"/>
            <a:ext cx="4343400" cy="609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Writing out diff-</a:t>
            </a:r>
            <a:r>
              <a:rPr lang="en-US" sz="2000" dirty="0" err="1"/>
              <a:t>exps</a:t>
            </a:r>
            <a:r>
              <a:rPr lang="en-US" sz="2000" dirty="0"/>
              <a:t> </a:t>
            </a:r>
            <a:r>
              <a:rPr lang="en-US" sz="2000" dirty="0" smtClean="0"/>
              <a:t>is </a:t>
            </a:r>
            <a:r>
              <a:rPr lang="en-US" sz="2000" dirty="0"/>
              <a:t>tedious at best.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very human-friendly...</a:t>
            </a:r>
            <a:endParaRPr lang="en-US" dirty="0"/>
          </a:p>
        </p:txBody>
      </p:sp>
      <p:sp>
        <p:nvSpPr>
          <p:cNvPr id="3" name="Content Placeholder 2"/>
          <p:cNvSpPr>
            <a:spLocks noGrp="1"/>
          </p:cNvSpPr>
          <p:nvPr>
            <p:ph idx="1"/>
          </p:nvPr>
        </p:nvSpPr>
        <p:spPr/>
        <p:txBody>
          <a:bodyPr/>
          <a:lstStyle/>
          <a:p>
            <a:r>
              <a:rPr lang="en-US" dirty="0" smtClean="0"/>
              <a:t>How about using more  Scheme-like notation,  </a:t>
            </a:r>
            <a:r>
              <a:rPr lang="en-US" dirty="0" err="1" smtClean="0"/>
              <a:t>eg</a:t>
            </a:r>
            <a:r>
              <a:rPr lang="en-US" dirty="0" smtClean="0"/>
              <a:t>:</a:t>
            </a:r>
          </a:p>
          <a:p>
            <a:endParaRPr lang="en-US" dirty="0" smtClean="0"/>
          </a:p>
          <a:p>
            <a:pPr>
              <a:buNone/>
            </a:pPr>
            <a:r>
              <a:rPr lang="en-US" b="1" dirty="0" smtClean="0">
                <a:latin typeface="Consolas" pitchFamily="49" charset="0"/>
                <a:cs typeface="Consolas" pitchFamily="49" charset="0"/>
              </a:rPr>
              <a:t>(- 3 5)</a:t>
            </a:r>
          </a:p>
          <a:p>
            <a:pPr>
              <a:buNone/>
            </a:pPr>
            <a:r>
              <a:rPr lang="en-US" b="1" dirty="0" smtClean="0">
                <a:latin typeface="Consolas" pitchFamily="49" charset="0"/>
                <a:cs typeface="Consolas" pitchFamily="49" charset="0"/>
              </a:rPr>
              <a:t>(- 2 (- 3 5))</a:t>
            </a:r>
          </a:p>
          <a:p>
            <a:pPr>
              <a:buNone/>
            </a:pPr>
            <a:r>
              <a:rPr lang="en-US" b="1" dirty="0" smtClean="0">
                <a:latin typeface="Consolas" pitchFamily="49" charset="0"/>
                <a:cs typeface="Consolas" pitchFamily="49" charset="0"/>
              </a:rPr>
              <a:t>(- (- 2 4) (- 3 5))</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convert from human-friendly notation to </a:t>
            </a:r>
            <a:r>
              <a:rPr lang="en-US" dirty="0" err="1" smtClean="0"/>
              <a:t>diffexps</a:t>
            </a:r>
            <a:r>
              <a:rPr lang="en-US" dirty="0" smtClean="0"/>
              <a:t>.</a:t>
            </a:r>
            <a:endParaRPr lang="en-US" dirty="0"/>
          </a:p>
        </p:txBody>
      </p:sp>
      <p:sp>
        <p:nvSpPr>
          <p:cNvPr id="3" name="Content Placeholder 2"/>
          <p:cNvSpPr>
            <a:spLocks noGrp="1"/>
          </p:cNvSpPr>
          <p:nvPr>
            <p:ph idx="1"/>
          </p:nvPr>
        </p:nvSpPr>
        <p:spPr/>
        <p:txBody>
          <a:bodyPr/>
          <a:lstStyle/>
          <a:p>
            <a:r>
              <a:rPr lang="en-US" dirty="0" smtClean="0"/>
              <a:t>Info analysis:</a:t>
            </a:r>
          </a:p>
          <a:p>
            <a:pPr lvl="1"/>
            <a:r>
              <a:rPr lang="en-US" dirty="0" smtClean="0"/>
              <a:t>what's  the input?   </a:t>
            </a:r>
          </a:p>
          <a:p>
            <a:pPr lvl="1"/>
            <a:r>
              <a:rPr lang="en-US" dirty="0" smtClean="0"/>
              <a:t>answer: S-expressions containing numbers and symbols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10365</TotalTime>
  <Words>2024</Words>
  <Application>Microsoft Office PowerPoint</Application>
  <PresentationFormat>On-screen Show (4:3)</PresentationFormat>
  <Paragraphs>297</Paragraphs>
  <Slides>26</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CMMI10</vt:lpstr>
      <vt:lpstr>CMR10</vt:lpstr>
      <vt:lpstr>CMSY10ORIG</vt:lpstr>
      <vt:lpstr>Consolas</vt:lpstr>
      <vt:lpstr>Courier New</vt:lpstr>
      <vt:lpstr>Office Theme</vt:lpstr>
      <vt:lpstr>Sometimes Structural Recursion Isn't Enough</vt:lpstr>
      <vt:lpstr>Module Introduction</vt:lpstr>
      <vt:lpstr>General Recursion is more powerful than structural decomposition</vt:lpstr>
      <vt:lpstr>PowerPoint Presentation</vt:lpstr>
      <vt:lpstr>Learning Objectives</vt:lpstr>
      <vt:lpstr>An example: decode</vt:lpstr>
      <vt:lpstr>Examples of diffexps</vt:lpstr>
      <vt:lpstr>Not very human-friendly...</vt:lpstr>
      <vt:lpstr>Task: convert from human-friendly notation to diffexps.</vt:lpstr>
      <vt:lpstr>Data Definitions</vt:lpstr>
      <vt:lpstr>Templates</vt:lpstr>
      <vt:lpstr>Contract and Examples</vt:lpstr>
      <vt:lpstr>Umm, but not every SexpOfAtom corresponds to a diffexp</vt:lpstr>
      <vt:lpstr>A Better Contract</vt:lpstr>
      <vt:lpstr>Function Definition (1)</vt:lpstr>
      <vt:lpstr>Function Definition (2)</vt:lpstr>
      <vt:lpstr>Function Definition (3)</vt:lpstr>
      <vt:lpstr>But wait: what's the strategy?</vt:lpstr>
      <vt:lpstr>Something new happened here</vt:lpstr>
      <vt:lpstr>Another example: merge-sort</vt:lpstr>
      <vt:lpstr>merge</vt:lpstr>
      <vt:lpstr>merge-sort</vt:lpstr>
      <vt:lpstr>Running time for merge sort</vt:lpstr>
      <vt:lpstr>Something new happened here</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136</cp:revision>
  <dcterms:created xsi:type="dcterms:W3CDTF">2010-06-24T16:22:15Z</dcterms:created>
  <dcterms:modified xsi:type="dcterms:W3CDTF">2014-10-20T15:55:10Z</dcterms:modified>
</cp:coreProperties>
</file>